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64" r:id="rId4"/>
    <p:sldId id="288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0334A-13C0-4713-BB24-F3A4444BF48F}" type="datetimeFigureOut">
              <a:rPr lang="en-GB" smtClean="0"/>
              <a:t>08/09/2014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6EE5A-1489-44CE-A7D5-17794C19E0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7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21227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743269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165310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587351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36C111D-12EC-45EA-BD7C-1EA872037D49}" type="slidenum">
              <a:rPr lang="en-GB" smtClean="0"/>
              <a:pPr eaLnBrk="1" hangingPunct="1"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321227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743269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165310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587351" indent="-211021" defTabSz="42204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8BE7C02-DC4D-4562-852E-5EB5437B40BE}" type="slidenum">
              <a:rPr lang="en-GB" smtClean="0"/>
              <a:pPr eaLnBrk="1" hangingPunct="1"/>
              <a:t>6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73D6C-6E96-DD4B-9066-D898BF35C0C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C39AF4-C38E-BA4E-A563-36BA82CED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B73D6C-6E96-DD4B-9066-D898BF35C0C9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C39AF4-C38E-BA4E-A563-36BA82CED1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et Ready Power point p2.jpg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et Ready Power point 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ttp://www.mathscope.salford.ac.uk/mathscope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0484" t="4645" r="1363" b="4645"/>
          <a:stretch>
            <a:fillRect/>
          </a:stretch>
        </p:blipFill>
        <p:spPr bwMode="auto">
          <a:xfrm>
            <a:off x="263919" y="1538922"/>
            <a:ext cx="8880081" cy="51710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268" name="Content Placeholder 2"/>
          <p:cNvSpPr txBox="1">
            <a:spLocks/>
          </p:cNvSpPr>
          <p:nvPr/>
        </p:nvSpPr>
        <p:spPr bwMode="auto">
          <a:xfrm>
            <a:off x="1387475" y="2099132"/>
            <a:ext cx="287813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C60C30"/>
              </a:buClr>
              <a:buFont typeface="Arial" charset="0"/>
              <a:buChar char="●"/>
            </a:pPr>
            <a:r>
              <a:rPr lang="en-GB" sz="2800">
                <a:cs typeface="Arial" charset="0"/>
              </a:rPr>
              <a:t>Transfers</a:t>
            </a:r>
          </a:p>
          <a:p>
            <a:pPr>
              <a:spcBef>
                <a:spcPct val="20000"/>
              </a:spcBef>
              <a:buClr>
                <a:srgbClr val="C60C30"/>
              </a:buClr>
              <a:buFont typeface="Arial" charset="0"/>
              <a:buChar char="●"/>
            </a:pPr>
            <a:r>
              <a:rPr lang="en-GB" sz="2800">
                <a:cs typeface="Arial" charset="0"/>
              </a:rPr>
              <a:t>Suspensions</a:t>
            </a:r>
          </a:p>
          <a:p>
            <a:pPr>
              <a:spcBef>
                <a:spcPct val="20000"/>
              </a:spcBef>
              <a:buClr>
                <a:srgbClr val="C60C30"/>
              </a:buClr>
              <a:buFont typeface="Arial" charset="0"/>
              <a:buChar char="●"/>
            </a:pPr>
            <a:r>
              <a:rPr lang="en-GB" sz="2800">
                <a:cs typeface="Arial" charset="0"/>
              </a:rPr>
              <a:t>Placements</a:t>
            </a:r>
          </a:p>
          <a:p>
            <a:pPr>
              <a:spcBef>
                <a:spcPct val="20000"/>
              </a:spcBef>
            </a:pPr>
            <a:endParaRPr lang="en-GB" sz="2400">
              <a:cs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44550" y="4142245"/>
            <a:ext cx="7956550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rgbClr val="C60C30"/>
              </a:buClr>
              <a:defRPr/>
            </a:pPr>
            <a:r>
              <a:rPr lang="en-GB" sz="3400" b="1" dirty="0"/>
              <a:t>Self Service Student Portal</a:t>
            </a:r>
          </a:p>
          <a:p>
            <a:pPr algn="ctr">
              <a:defRPr/>
            </a:pPr>
            <a:r>
              <a:rPr lang="en-GB" sz="2000" dirty="0"/>
              <a:t>The Student Portal allows you to make PMC requests, or other requests for programme or module changes, study interruptions, or to make a request to withdraw from your course.</a:t>
            </a:r>
            <a:br>
              <a:rPr lang="en-GB" sz="2000" dirty="0"/>
            </a:br>
            <a:endParaRPr lang="en-GB" sz="2000" dirty="0"/>
          </a:p>
          <a:p>
            <a:pPr algn="ctr">
              <a:defRPr/>
            </a:pPr>
            <a:r>
              <a:rPr lang="en-GB" sz="2000" dirty="0"/>
              <a:t> http://students.salford.ac.uk/selfservice.php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60C30"/>
              </a:buClr>
              <a:defRPr/>
            </a:pPr>
            <a:endParaRPr lang="en-GB" sz="2800" dirty="0">
              <a:cs typeface="Arial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dirty="0">
              <a:cs typeface="Arial" charset="0"/>
            </a:endParaRPr>
          </a:p>
        </p:txBody>
      </p:sp>
      <p:sp>
        <p:nvSpPr>
          <p:cNvPr id="11270" name="Content Placeholder 2"/>
          <p:cNvSpPr txBox="1">
            <a:spLocks/>
          </p:cNvSpPr>
          <p:nvPr/>
        </p:nvSpPr>
        <p:spPr bwMode="auto">
          <a:xfrm>
            <a:off x="5000625" y="2099132"/>
            <a:ext cx="2878138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C60C30"/>
              </a:buClr>
              <a:buFont typeface="Arial" charset="0"/>
              <a:buChar char="●"/>
            </a:pPr>
            <a:r>
              <a:rPr lang="en-GB" sz="2800">
                <a:cs typeface="Arial" charset="0"/>
              </a:rPr>
              <a:t>Withdrawals</a:t>
            </a:r>
          </a:p>
          <a:p>
            <a:pPr>
              <a:spcBef>
                <a:spcPct val="20000"/>
              </a:spcBef>
              <a:buClr>
                <a:srgbClr val="C60C30"/>
              </a:buClr>
              <a:buFont typeface="Arial" charset="0"/>
              <a:buChar char="●"/>
            </a:pPr>
            <a:r>
              <a:rPr lang="en-GB" sz="2800">
                <a:cs typeface="Arial" charset="0"/>
              </a:rPr>
              <a:t>Interruptions</a:t>
            </a:r>
          </a:p>
          <a:p>
            <a:pPr>
              <a:spcBef>
                <a:spcPct val="20000"/>
              </a:spcBef>
              <a:buClr>
                <a:srgbClr val="C60C30"/>
              </a:buClr>
              <a:buFont typeface="Arial" charset="0"/>
              <a:buChar char="●"/>
            </a:pPr>
            <a:r>
              <a:rPr lang="en-GB" sz="2800">
                <a:cs typeface="Arial" charset="0"/>
              </a:rPr>
              <a:t>PMCs</a:t>
            </a:r>
            <a:endParaRPr lang="en-GB" sz="1600"/>
          </a:p>
          <a:p>
            <a:pPr>
              <a:spcBef>
                <a:spcPct val="20000"/>
              </a:spcBef>
              <a:buClr>
                <a:srgbClr val="C60C30"/>
              </a:buClr>
            </a:pPr>
            <a:endParaRPr lang="en-GB" sz="2800">
              <a:cs typeface="Arial" charset="0"/>
            </a:endParaRPr>
          </a:p>
          <a:p>
            <a:pPr>
              <a:spcBef>
                <a:spcPct val="20000"/>
              </a:spcBef>
            </a:pPr>
            <a:endParaRPr lang="en-GB" sz="2400">
              <a:cs typeface="Arial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508090" y="1355728"/>
            <a:ext cx="6078537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School Office Services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http://www.mathscope.salford.ac.uk/mathscope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0484" t="4645" r="1363" b="4645"/>
          <a:stretch>
            <a:fillRect/>
          </a:stretch>
        </p:blipFill>
        <p:spPr bwMode="auto">
          <a:xfrm>
            <a:off x="263919" y="1538922"/>
            <a:ext cx="8880081" cy="51710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733425" y="2516434"/>
            <a:ext cx="5954713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GB" sz="3000" dirty="0" smtClean="0">
                <a:latin typeface="Arial" charset="0"/>
                <a:cs typeface="Arial" charset="0"/>
              </a:rPr>
              <a:t>Monday		8.45am – 4.30pm</a:t>
            </a:r>
          </a:p>
          <a:p>
            <a:r>
              <a:rPr lang="en-GB" sz="3000" dirty="0" smtClean="0">
                <a:latin typeface="Arial" charset="0"/>
                <a:cs typeface="Arial" charset="0"/>
              </a:rPr>
              <a:t>Tuesday		</a:t>
            </a:r>
            <a:r>
              <a:rPr lang="en-GB" sz="3000" dirty="0">
                <a:latin typeface="Arial" charset="0"/>
                <a:cs typeface="Arial" charset="0"/>
              </a:rPr>
              <a:t>8.45am </a:t>
            </a:r>
            <a:r>
              <a:rPr lang="en-GB" sz="3000" dirty="0" smtClean="0">
                <a:latin typeface="Arial" charset="0"/>
                <a:cs typeface="Arial" charset="0"/>
              </a:rPr>
              <a:t>– 4.30pm</a:t>
            </a:r>
          </a:p>
          <a:p>
            <a:r>
              <a:rPr lang="en-GB" sz="3000" dirty="0" smtClean="0">
                <a:latin typeface="Arial" charset="0"/>
                <a:cs typeface="Arial" charset="0"/>
              </a:rPr>
              <a:t>Wednesday	</a:t>
            </a:r>
            <a:r>
              <a:rPr lang="en-GB" sz="3000" dirty="0">
                <a:latin typeface="Arial" charset="0"/>
                <a:cs typeface="Arial" charset="0"/>
              </a:rPr>
              <a:t>8.45am </a:t>
            </a:r>
            <a:r>
              <a:rPr lang="en-GB" sz="3000" dirty="0" smtClean="0">
                <a:latin typeface="Arial" charset="0"/>
                <a:cs typeface="Arial" charset="0"/>
              </a:rPr>
              <a:t>– 4.30pm </a:t>
            </a:r>
          </a:p>
          <a:p>
            <a:r>
              <a:rPr lang="en-GB" sz="3000" dirty="0" smtClean="0">
                <a:latin typeface="Arial" charset="0"/>
                <a:cs typeface="Arial" charset="0"/>
              </a:rPr>
              <a:t>Thursday		</a:t>
            </a:r>
            <a:r>
              <a:rPr lang="en-GB" sz="3000" dirty="0">
                <a:latin typeface="Arial" charset="0"/>
                <a:cs typeface="Arial" charset="0"/>
              </a:rPr>
              <a:t>8.45am </a:t>
            </a:r>
            <a:r>
              <a:rPr lang="en-GB" sz="3000" dirty="0" smtClean="0">
                <a:latin typeface="Arial" charset="0"/>
                <a:cs typeface="Arial" charset="0"/>
              </a:rPr>
              <a:t>– 4.30pm</a:t>
            </a:r>
          </a:p>
          <a:p>
            <a:r>
              <a:rPr lang="en-GB" sz="3000" dirty="0" smtClean="0">
                <a:latin typeface="Arial" charset="0"/>
                <a:cs typeface="Arial" charset="0"/>
              </a:rPr>
              <a:t>Friday			</a:t>
            </a:r>
            <a:r>
              <a:rPr lang="en-GB" sz="3000" dirty="0">
                <a:latin typeface="Arial" charset="0"/>
                <a:cs typeface="Arial" charset="0"/>
              </a:rPr>
              <a:t>8.45am </a:t>
            </a:r>
            <a:r>
              <a:rPr lang="en-GB" sz="3000" dirty="0" smtClean="0">
                <a:latin typeface="Arial" charset="0"/>
                <a:cs typeface="Arial" charset="0"/>
              </a:rPr>
              <a:t>– 4.30pm</a:t>
            </a:r>
            <a:r>
              <a:rPr lang="en-GB" sz="2400" dirty="0" smtClean="0">
                <a:latin typeface="Arial" charset="0"/>
                <a:cs typeface="Arial" charset="0"/>
              </a:rPr>
              <a:t>				</a:t>
            </a:r>
            <a:r>
              <a:rPr lang="en-GB" dirty="0" smtClean="0">
                <a:latin typeface="Arial" charset="0"/>
                <a:cs typeface="Arial" charset="0"/>
              </a:rPr>
              <a:t/>
            </a:r>
            <a:br>
              <a:rPr lang="en-GB" dirty="0" smtClean="0">
                <a:latin typeface="Arial" charset="0"/>
                <a:cs typeface="Arial" charset="0"/>
              </a:rPr>
            </a:br>
            <a:endParaRPr lang="en-GB" dirty="0" smtClean="0">
              <a:latin typeface="Arial" charset="0"/>
              <a:cs typeface="Arial" charset="0"/>
            </a:endParaRPr>
          </a:p>
        </p:txBody>
      </p:sp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6016625" y="3908425"/>
            <a:ext cx="2730500" cy="2767013"/>
            <a:chOff x="3018473" y="3589338"/>
            <a:chExt cx="3495675" cy="3086100"/>
          </a:xfrm>
        </p:grpSpPr>
        <p:pic>
          <p:nvPicPr>
            <p:cNvPr id="1229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8473" y="3589338"/>
              <a:ext cx="3495675" cy="308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5" name="TextBox 4"/>
            <p:cNvSpPr txBox="1">
              <a:spLocks noChangeArrowheads="1"/>
            </p:cNvSpPr>
            <p:nvPr/>
          </p:nvSpPr>
          <p:spPr bwMode="auto">
            <a:xfrm>
              <a:off x="4206239" y="4434840"/>
              <a:ext cx="1760220" cy="68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GB" sz="3400">
                  <a:solidFill>
                    <a:srgbClr val="C60C30"/>
                  </a:solidFill>
                  <a:latin typeface="Comic Sans MS" pitchFamily="66" charset="0"/>
                </a:rPr>
                <a:t>OPEN</a:t>
              </a:r>
            </a:p>
          </p:txBody>
        </p:sp>
      </p:grpSp>
      <p:sp>
        <p:nvSpPr>
          <p:cNvPr id="8" name="Title 3"/>
          <p:cNvSpPr txBox="1">
            <a:spLocks/>
          </p:cNvSpPr>
          <p:nvPr/>
        </p:nvSpPr>
        <p:spPr bwMode="auto">
          <a:xfrm>
            <a:off x="508090" y="1355728"/>
            <a:ext cx="8429081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School Office Opening Times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http://www.mathscope.salford.ac.uk/mathscope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0484" t="4645" r="1363" b="4645"/>
          <a:stretch>
            <a:fillRect/>
          </a:stretch>
        </p:blipFill>
        <p:spPr bwMode="auto">
          <a:xfrm>
            <a:off x="263919" y="1538922"/>
            <a:ext cx="8880081" cy="51710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539750" y="2579688"/>
            <a:ext cx="8064500" cy="29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14350" indent="-514350">
              <a:buClr>
                <a:srgbClr val="C60C30"/>
              </a:buClr>
              <a:buFontTx/>
              <a:buChar char="●"/>
            </a:pPr>
            <a:r>
              <a:rPr lang="en-GB" sz="2800" smtClean="0">
                <a:latin typeface="Arial" charset="0"/>
                <a:cs typeface="Arial" charset="0"/>
              </a:rPr>
              <a:t>Specialist rooms secured by access system</a:t>
            </a:r>
          </a:p>
          <a:p>
            <a:pPr marL="514350" indent="-514350">
              <a:buClr>
                <a:srgbClr val="C60C30"/>
              </a:buClr>
              <a:buFontTx/>
              <a:buChar char="●"/>
            </a:pPr>
            <a:r>
              <a:rPr lang="en-GB" sz="2800" smtClean="0">
                <a:latin typeface="Arial" charset="0"/>
                <a:cs typeface="Arial" charset="0"/>
              </a:rPr>
              <a:t>Accessible only to students with valid student ID card</a:t>
            </a:r>
          </a:p>
          <a:p>
            <a:pPr marL="514350" indent="-514350">
              <a:buClr>
                <a:srgbClr val="C60C30"/>
              </a:buClr>
              <a:buFontTx/>
              <a:buChar char="●"/>
            </a:pPr>
            <a:r>
              <a:rPr lang="en-GB" sz="2800" smtClean="0">
                <a:latin typeface="Arial" charset="0"/>
                <a:cs typeface="Arial" charset="0"/>
              </a:rPr>
              <a:t>Pick Up your student ID card during University Check-In – see your Induction Week timetable for when and where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508090" y="1355728"/>
            <a:ext cx="8429081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Access to specialist rooms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5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4" t="23125" r="18945" b="6250"/>
          <a:stretch>
            <a:fillRect/>
          </a:stretch>
        </p:blipFill>
        <p:spPr bwMode="auto">
          <a:xfrm>
            <a:off x="1415143" y="2003068"/>
            <a:ext cx="7522028" cy="47215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508090" y="1355728"/>
            <a:ext cx="8429081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 err="1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MediaCityUK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"/>
          <p:cNvGrpSpPr>
            <a:grpSpLocks/>
          </p:cNvGrpSpPr>
          <p:nvPr/>
        </p:nvGrpSpPr>
        <p:grpSpPr bwMode="auto">
          <a:xfrm>
            <a:off x="363538" y="1530350"/>
            <a:ext cx="8750300" cy="4995863"/>
            <a:chOff x="363855" y="1611761"/>
            <a:chExt cx="8749665" cy="45929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63855" y="1611761"/>
              <a:ext cx="8749665" cy="4592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/>
            <p:cNvSpPr/>
            <p:nvPr/>
          </p:nvSpPr>
          <p:spPr>
            <a:xfrm>
              <a:off x="363855" y="1611761"/>
              <a:ext cx="8749665" cy="459293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864639"/>
            <a:ext cx="7956550" cy="452527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3500" dirty="0" smtClean="0"/>
              <a:t>City Connect 50</a:t>
            </a:r>
          </a:p>
          <a:p>
            <a:pPr>
              <a:spcBef>
                <a:spcPts val="0"/>
              </a:spcBef>
              <a:buClr>
                <a:srgbClr val="C60C30"/>
              </a:buClr>
              <a:buFont typeface="Arial" pitchFamily="34" charset="0"/>
              <a:buChar char="●"/>
              <a:defRPr/>
            </a:pPr>
            <a:r>
              <a:rPr lang="en-US" sz="2400" dirty="0" smtClean="0">
                <a:latin typeface="+mn-lt"/>
                <a:cs typeface="Arial" charset="0"/>
              </a:rPr>
              <a:t>Circular route between </a:t>
            </a:r>
            <a:r>
              <a:rPr lang="en-GB" sz="2400" dirty="0" smtClean="0"/>
              <a:t>Salford Central train station, Chapel Street, the University of Salford, Salford Crescent, Salford Shopping Centre, </a:t>
            </a:r>
            <a:r>
              <a:rPr lang="en-GB" sz="2400" dirty="0" err="1" smtClean="0"/>
              <a:t>MediaCityUK</a:t>
            </a:r>
            <a:r>
              <a:rPr lang="en-GB" sz="2400" dirty="0" smtClean="0"/>
              <a:t> and Salford Quays</a:t>
            </a:r>
          </a:p>
          <a:p>
            <a:pPr>
              <a:spcBef>
                <a:spcPts val="0"/>
              </a:spcBef>
              <a:buClr>
                <a:srgbClr val="C60C30"/>
              </a:buClr>
              <a:buFont typeface="Arial" pitchFamily="34" charset="0"/>
              <a:buChar char="●"/>
              <a:defRPr/>
            </a:pPr>
            <a:r>
              <a:rPr lang="en-GB" sz="2400" dirty="0" smtClean="0"/>
              <a:t>University of Salford staff and students travel free between Adelphi Street/Oldfield Road and </a:t>
            </a:r>
            <a:r>
              <a:rPr lang="en-GB" sz="2400" dirty="0" err="1" smtClean="0"/>
              <a:t>MediaCityUK</a:t>
            </a:r>
            <a:r>
              <a:rPr lang="en-GB" sz="2400" dirty="0" smtClean="0"/>
              <a:t> on production of a valid ID card.</a:t>
            </a:r>
          </a:p>
          <a:p>
            <a:pPr>
              <a:spcBef>
                <a:spcPts val="0"/>
              </a:spcBef>
              <a:buClr>
                <a:srgbClr val="C60C30"/>
              </a:buClr>
              <a:buFont typeface="Arial" pitchFamily="34" charset="0"/>
              <a:buChar char="●"/>
              <a:defRPr/>
            </a:pPr>
            <a:r>
              <a:rPr lang="en-GB" sz="2400" dirty="0" smtClean="0"/>
              <a:t>The service operates:</a:t>
            </a:r>
          </a:p>
          <a:p>
            <a:pPr lvl="1">
              <a:spcBef>
                <a:spcPts val="0"/>
              </a:spcBef>
              <a:buClr>
                <a:srgbClr val="C60C30"/>
              </a:buClr>
              <a:buFont typeface="Arial" pitchFamily="34" charset="0"/>
              <a:buChar char="●"/>
              <a:defRPr/>
            </a:pPr>
            <a:r>
              <a:rPr lang="en-GB" sz="2000" dirty="0" smtClean="0"/>
              <a:t>Monday to Saturday daytime - every 10 minutes</a:t>
            </a:r>
          </a:p>
          <a:p>
            <a:pPr lvl="1">
              <a:spcBef>
                <a:spcPts val="0"/>
              </a:spcBef>
              <a:buClr>
                <a:srgbClr val="C60C30"/>
              </a:buClr>
              <a:buFont typeface="Arial" pitchFamily="34" charset="0"/>
              <a:buChar char="●"/>
              <a:defRPr/>
            </a:pPr>
            <a:r>
              <a:rPr lang="en-GB" sz="2000" dirty="0" smtClean="0"/>
              <a:t>Monday to Saturday evening - every 15 minutes</a:t>
            </a:r>
          </a:p>
          <a:p>
            <a:pPr lvl="1">
              <a:spcBef>
                <a:spcPts val="0"/>
              </a:spcBef>
              <a:buClr>
                <a:srgbClr val="C60C30"/>
              </a:buClr>
              <a:buFont typeface="Arial" pitchFamily="34" charset="0"/>
              <a:buChar char="●"/>
              <a:defRPr/>
            </a:pPr>
            <a:r>
              <a:rPr lang="en-GB" sz="2000" dirty="0" smtClean="0"/>
              <a:t>Sunday daytime - every 15 minutes</a:t>
            </a:r>
          </a:p>
          <a:p>
            <a:pPr lvl="1">
              <a:spcBef>
                <a:spcPts val="0"/>
              </a:spcBef>
              <a:buClr>
                <a:srgbClr val="C60C30"/>
              </a:buClr>
              <a:buFont typeface="Arial" pitchFamily="34" charset="0"/>
              <a:buChar char="●"/>
              <a:defRPr/>
            </a:pPr>
            <a:r>
              <a:rPr lang="en-GB" sz="2000" dirty="0" smtClean="0"/>
              <a:t>Sunday evening - every 20 minutes</a:t>
            </a:r>
          </a:p>
        </p:txBody>
      </p:sp>
      <p:pic>
        <p:nvPicPr>
          <p:cNvPr id="15364" name="Picture 2" descr="http://www.estates.salford.ac.uk/cms/resources/uploads/Image/City_connect_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5751513"/>
            <a:ext cx="250666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508090" y="1355728"/>
            <a:ext cx="8429081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Travelling to </a:t>
            </a:r>
            <a:r>
              <a:rPr lang="en-US" sz="3500" dirty="0" err="1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MediaCityUK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0"/>
          <p:cNvGrpSpPr>
            <a:grpSpLocks/>
          </p:cNvGrpSpPr>
          <p:nvPr/>
        </p:nvGrpSpPr>
        <p:grpSpPr bwMode="auto">
          <a:xfrm>
            <a:off x="412750" y="1385888"/>
            <a:ext cx="8539163" cy="5418137"/>
            <a:chOff x="1415221" y="2421837"/>
            <a:chExt cx="7979492" cy="5299412"/>
          </a:xfrm>
        </p:grpSpPr>
        <p:pic>
          <p:nvPicPr>
            <p:cNvPr id="5" name="Picture 4" descr="\\Isd-stafffile_shaaps_server\shaaps\StaffShare\University\Media City\UoS-Sharing\Programme Office\Marketing Images - CGIs, photos, plans, logos\Richard Meftah - Photography Art and Design photos June 2011\001.jpg"/>
            <p:cNvPicPr>
              <a:picLocks noChangeAspect="1" noChangeArrowheads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 bwMode="auto">
            <a:xfrm>
              <a:off x="1415221" y="2421837"/>
              <a:ext cx="7979492" cy="5299412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  <a:extLst/>
          </p:spPr>
        </p:pic>
        <p:sp>
          <p:nvSpPr>
            <p:cNvPr id="6" name="Rectangle 5"/>
            <p:cNvSpPr/>
            <p:nvPr/>
          </p:nvSpPr>
          <p:spPr>
            <a:xfrm>
              <a:off x="1415221" y="2421837"/>
              <a:ext cx="7979492" cy="5299412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 bwMode="auto">
          <a:xfrm>
            <a:off x="774700" y="1878241"/>
            <a:ext cx="7848600" cy="4816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indent="-354013" algn="l">
              <a:buClr>
                <a:srgbClr val="C00000"/>
              </a:buClr>
              <a:buFont typeface="Arial" charset="0"/>
              <a:buChar char="●"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Students must produce their student ID to access MCUK</a:t>
            </a:r>
          </a:p>
          <a:p>
            <a:pPr marL="354013" indent="-354013" algn="l">
              <a:buClr>
                <a:srgbClr val="C00000"/>
              </a:buClr>
              <a:buFont typeface="Arial" charset="0"/>
              <a:buChar char="●"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Fire Alarm is tested at 9:30am each Friday, unless otherwise stated</a:t>
            </a:r>
          </a:p>
          <a:p>
            <a:pPr marL="354013" indent="-354013" algn="l">
              <a:buClr>
                <a:srgbClr val="C00000"/>
              </a:buClr>
              <a:buFont typeface="Arial" charset="0"/>
              <a:buChar char="●"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 the event of an activation leave by the </a:t>
            </a:r>
            <a:r>
              <a:rPr lang="en-GB" sz="2000" b="1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nearest safe exit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NOT by the main staircase.  The fire assembly point is located on the main piazza by the BBC Screen</a:t>
            </a:r>
          </a:p>
          <a:p>
            <a:pPr marL="354013" indent="-354013" algn="l">
              <a:buClr>
                <a:srgbClr val="C00000"/>
              </a:buClr>
              <a:buFont typeface="Arial" charset="0"/>
              <a:buChar char="●"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 smoking directly outside UOS entrance</a:t>
            </a:r>
          </a:p>
          <a:p>
            <a:pPr marL="354013" indent="-354013" algn="l">
              <a:buClr>
                <a:srgbClr val="C00000"/>
              </a:buClr>
              <a:buFont typeface="Arial" charset="0"/>
              <a:buChar char="●"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Visitors to non-public areas of the building must be pre-booked with reception </a:t>
            </a:r>
          </a:p>
          <a:p>
            <a:pPr marL="354013" indent="-354013" algn="l">
              <a:buClr>
                <a:srgbClr val="C00000"/>
              </a:buClr>
              <a:buFont typeface="Arial" charset="0"/>
              <a:buChar char="●"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Building opening hours are 7am-10pm all week, closed on Bank Holidays</a:t>
            </a:r>
          </a:p>
          <a:p>
            <a:pPr marL="354013" indent="-354013" algn="l">
              <a:buClr>
                <a:srgbClr val="C00000"/>
              </a:buClr>
              <a:buFont typeface="Arial" charset="0"/>
              <a:buChar char="●"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Café open 08:30 – 16:30, Monday to Friday</a:t>
            </a:r>
          </a:p>
          <a:p>
            <a:pPr marL="354013" indent="-354013" algn="l">
              <a:buClr>
                <a:srgbClr val="C00000"/>
              </a:buClr>
              <a:buFont typeface="Arial" charset="0"/>
              <a:buChar char="●"/>
            </a:pP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Any issues – Student Life desk located on 1</a:t>
            </a:r>
            <a:r>
              <a:rPr lang="en-GB" sz="2000" baseline="30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</a:t>
            </a:r>
            <a:r>
              <a:rPr lang="en-GB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floor, or Main Reception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508090" y="1355728"/>
            <a:ext cx="8429081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 err="1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MediaCityUK</a:t>
            </a:r>
            <a:r>
              <a:rPr lang="en-US" sz="3500" dirty="0">
                <a:solidFill>
                  <a:srgbClr val="C60C30"/>
                </a:solidFill>
                <a:latin typeface="Arial Bold" charset="0"/>
                <a:cs typeface="Arial Bold" charset="0"/>
              </a:rPr>
              <a:t> </a:t>
            </a:r>
            <a:r>
              <a:rPr lang="en-US" sz="3500" dirty="0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– General Information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8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0"/>
          <p:cNvGrpSpPr>
            <a:grpSpLocks/>
          </p:cNvGrpSpPr>
          <p:nvPr/>
        </p:nvGrpSpPr>
        <p:grpSpPr bwMode="auto">
          <a:xfrm>
            <a:off x="412750" y="1385888"/>
            <a:ext cx="8539163" cy="5418137"/>
            <a:chOff x="1415221" y="2421837"/>
            <a:chExt cx="7979492" cy="5299412"/>
          </a:xfrm>
        </p:grpSpPr>
        <p:pic>
          <p:nvPicPr>
            <p:cNvPr id="12" name="Picture 4" descr="\\Isd-stafffile_shaaps_server\shaaps\StaffShare\University\Media City\UoS-Sharing\Programme Office\Marketing Images - CGIs, photos, plans, logos\Richard Meftah - Photography Art and Design photos June 2011\001.jpg"/>
            <p:cNvPicPr>
              <a:picLocks noChangeAspect="1" noChangeArrowheads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 bwMode="auto">
            <a:xfrm>
              <a:off x="1415221" y="2421837"/>
              <a:ext cx="7979492" cy="5299412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  <a:extLst/>
          </p:spPr>
        </p:pic>
        <p:sp>
          <p:nvSpPr>
            <p:cNvPr id="13" name="Rectangle 12"/>
            <p:cNvSpPr/>
            <p:nvPr/>
          </p:nvSpPr>
          <p:spPr>
            <a:xfrm>
              <a:off x="1415221" y="2421837"/>
              <a:ext cx="7979492" cy="5299412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30250" y="1978715"/>
            <a:ext cx="7956550" cy="2116241"/>
          </a:xfrm>
          <a:prstGeom prst="rect">
            <a:avLst/>
          </a:prstGeom>
          <a:noFill/>
          <a:extLst/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2400" dirty="0" smtClean="0">
                <a:latin typeface="Arial" charset="0"/>
                <a:cs typeface="Arial" charset="0"/>
              </a:rPr>
              <a:t>The first port of call: Student Support Desk</a:t>
            </a:r>
          </a:p>
          <a:p>
            <a:pPr marL="457200" indent="-457200">
              <a:buClr>
                <a:srgbClr val="C60C30"/>
              </a:buClr>
              <a:buFont typeface="Arial" pitchFamily="34" charset="0"/>
              <a:buChar char="●"/>
              <a:defRPr/>
            </a:pPr>
            <a:r>
              <a:rPr lang="en-GB" sz="2200" dirty="0" smtClean="0">
                <a:latin typeface="Arial" charset="0"/>
                <a:cs typeface="Arial" charset="0"/>
              </a:rPr>
              <a:t>Located on the first floor </a:t>
            </a:r>
          </a:p>
          <a:p>
            <a:pPr marL="457200" indent="-457200">
              <a:buClr>
                <a:srgbClr val="C60C30"/>
              </a:buClr>
              <a:buFont typeface="Arial" pitchFamily="34" charset="0"/>
              <a:buChar char="●"/>
              <a:defRPr/>
            </a:pPr>
            <a:r>
              <a:rPr lang="en-GB" sz="2200" dirty="0" smtClean="0">
                <a:latin typeface="Arial" charset="0"/>
                <a:cs typeface="Arial" charset="0"/>
              </a:rPr>
              <a:t>Staffed by Student Information, the Library, and Student Life</a:t>
            </a:r>
          </a:p>
          <a:p>
            <a:pPr marL="457200" indent="-457200">
              <a:buClr>
                <a:srgbClr val="C60C30"/>
              </a:buClr>
              <a:buFont typeface="Arial" pitchFamily="34" charset="0"/>
              <a:buChar char="●"/>
              <a:defRPr/>
            </a:pP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Open during office hours (9.00 am – 6.00 pm)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2" t="25342" r="12971" b="52499"/>
          <a:stretch>
            <a:fillRect/>
          </a:stretch>
        </p:blipFill>
        <p:spPr bwMode="auto">
          <a:xfrm>
            <a:off x="258763" y="5170488"/>
            <a:ext cx="8885237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Content Placeholder 2"/>
          <p:cNvSpPr txBox="1">
            <a:spLocks/>
          </p:cNvSpPr>
          <p:nvPr/>
        </p:nvSpPr>
        <p:spPr bwMode="auto">
          <a:xfrm>
            <a:off x="258763" y="3995738"/>
            <a:ext cx="888523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GB" sz="2400">
                <a:cs typeface="Arial" charset="0"/>
              </a:rPr>
              <a:t>There are also touch-screen kiosks located throughout the building which operate 24/7 and from which you can get advice and information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08090" y="1355728"/>
            <a:ext cx="8429081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Admin Support at </a:t>
            </a:r>
            <a:r>
              <a:rPr lang="en-US" sz="3500" dirty="0" err="1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MediaCityUK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3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"/>
          <p:cNvGrpSpPr>
            <a:grpSpLocks/>
          </p:cNvGrpSpPr>
          <p:nvPr/>
        </p:nvGrpSpPr>
        <p:grpSpPr bwMode="auto">
          <a:xfrm>
            <a:off x="412750" y="1385888"/>
            <a:ext cx="8539163" cy="5418137"/>
            <a:chOff x="1415221" y="2421837"/>
            <a:chExt cx="7979492" cy="5299412"/>
          </a:xfrm>
        </p:grpSpPr>
        <p:pic>
          <p:nvPicPr>
            <p:cNvPr id="5" name="Picture 4" descr="\\Isd-stafffile_shaaps_server\shaaps\StaffShare\University\Media City\UoS-Sharing\Programme Office\Marketing Images - CGIs, photos, plans, logos\Richard Meftah - Photography Art and Design photos June 2011\001.jpg"/>
            <p:cNvPicPr>
              <a:picLocks noChangeAspect="1" noChangeArrowheads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 bwMode="auto">
            <a:xfrm>
              <a:off x="1415221" y="2421837"/>
              <a:ext cx="7979492" cy="5299412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  <a:extLst/>
          </p:spPr>
        </p:pic>
        <p:sp>
          <p:nvSpPr>
            <p:cNvPr id="6" name="Rectangle 5"/>
            <p:cNvSpPr/>
            <p:nvPr/>
          </p:nvSpPr>
          <p:spPr>
            <a:xfrm>
              <a:off x="1415221" y="2421837"/>
              <a:ext cx="7979492" cy="5299412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8435" name="Content Placeholder 2"/>
          <p:cNvSpPr txBox="1">
            <a:spLocks/>
          </p:cNvSpPr>
          <p:nvPr/>
        </p:nvSpPr>
        <p:spPr bwMode="auto">
          <a:xfrm>
            <a:off x="509131" y="2089842"/>
            <a:ext cx="8432800" cy="439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000" dirty="0">
                <a:cs typeface="Arial" charset="0"/>
              </a:rPr>
              <a:t>General administration and enquiries - e.g. directions, responding to security alarms</a:t>
            </a:r>
          </a:p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000" dirty="0">
                <a:cs typeface="Arial" charset="0"/>
              </a:rPr>
              <a:t>Library services - e.g. book loans, catalogue searches, printing and copying problems</a:t>
            </a:r>
          </a:p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000" dirty="0">
                <a:cs typeface="Arial" charset="0"/>
              </a:rPr>
              <a:t>IT Support - e.g. student email problems, network faults and referrals to ITS helpdesk</a:t>
            </a:r>
          </a:p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000" dirty="0">
                <a:cs typeface="Arial" charset="0"/>
              </a:rPr>
              <a:t>Academic related advice - e.g. appeals, PMCs, assessment regulations, coursework receipting</a:t>
            </a:r>
          </a:p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000" dirty="0">
                <a:cs typeface="Arial" charset="0"/>
              </a:rPr>
              <a:t>Room booking and timetabling - e.g. room booking enquiries, exam timetable enquiries</a:t>
            </a:r>
          </a:p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000" dirty="0">
                <a:cs typeface="Arial" charset="0"/>
              </a:rPr>
              <a:t>Student documentation - e.g. council tax exemption certificates, proof of study letters, ID cards</a:t>
            </a:r>
          </a:p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000" dirty="0">
                <a:cs typeface="Arial" charset="0"/>
              </a:rPr>
              <a:t>Financial advice and guidance - e.g. tuition fees, emergency loans and funding, budgeting and financial advice</a:t>
            </a: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508090" y="1355728"/>
            <a:ext cx="8429081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Support Desk will help with …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3"/>
          <p:cNvGrpSpPr>
            <a:grpSpLocks/>
          </p:cNvGrpSpPr>
          <p:nvPr/>
        </p:nvGrpSpPr>
        <p:grpSpPr bwMode="auto">
          <a:xfrm>
            <a:off x="412750" y="1385888"/>
            <a:ext cx="8539163" cy="5418137"/>
            <a:chOff x="1415221" y="2421837"/>
            <a:chExt cx="7979492" cy="5299412"/>
          </a:xfrm>
        </p:grpSpPr>
        <p:pic>
          <p:nvPicPr>
            <p:cNvPr id="5" name="Picture 4" descr="\\Isd-stafffile_shaaps_server\shaaps\StaffShare\University\Media City\UoS-Sharing\Programme Office\Marketing Images - CGIs, photos, plans, logos\Richard Meftah - Photography Art and Design photos June 2011\001.jpg"/>
            <p:cNvPicPr>
              <a:picLocks noChangeAspect="1" noChangeArrowheads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 bwMode="auto">
            <a:xfrm>
              <a:off x="1415221" y="2421837"/>
              <a:ext cx="7979492" cy="5299412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  <a:extLst/>
          </p:spPr>
        </p:pic>
        <p:sp>
          <p:nvSpPr>
            <p:cNvPr id="6" name="Rectangle 5"/>
            <p:cNvSpPr/>
            <p:nvPr/>
          </p:nvSpPr>
          <p:spPr>
            <a:xfrm>
              <a:off x="1415221" y="2421837"/>
              <a:ext cx="7979492" cy="5299412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9460" name="Content Placeholder 2"/>
          <p:cNvSpPr txBox="1">
            <a:spLocks/>
          </p:cNvSpPr>
          <p:nvPr/>
        </p:nvSpPr>
        <p:spPr bwMode="auto">
          <a:xfrm>
            <a:off x="520017" y="2004613"/>
            <a:ext cx="8432800" cy="387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000" dirty="0">
                <a:cs typeface="Arial" charset="0"/>
              </a:rPr>
              <a:t>Immigration information - e.g. visa advice and guidance</a:t>
            </a:r>
          </a:p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000" dirty="0">
                <a:cs typeface="Arial" charset="0"/>
              </a:rPr>
              <a:t>Accommodation - e.g. applying for University accommodation, emergency accommodation, fault reporting, information about private accommodation</a:t>
            </a:r>
          </a:p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000" dirty="0">
                <a:cs typeface="Arial" charset="0"/>
              </a:rPr>
              <a:t>Disability - e.g. academic support for disabled students, student support plans, dyslexia screening, equipment loans, financial support</a:t>
            </a:r>
          </a:p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000" dirty="0">
                <a:cs typeface="Arial" charset="0"/>
              </a:rPr>
              <a:t>Student health and safety enquiries</a:t>
            </a:r>
          </a:p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000" dirty="0">
                <a:cs typeface="Arial" charset="0"/>
              </a:rPr>
              <a:t>Counselling and well-being services - e.g. information, guidance and advice on dealing with student well-being issues</a:t>
            </a:r>
          </a:p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000" dirty="0">
                <a:cs typeface="Arial" charset="0"/>
              </a:rPr>
              <a:t>Careers and employability - e.g. careers advice, changing courses, job vacancies and work experience, CV and interview advice, careers events at </a:t>
            </a:r>
            <a:r>
              <a:rPr lang="en-GB" sz="2000" dirty="0" err="1">
                <a:cs typeface="Arial" charset="0"/>
              </a:rPr>
              <a:t>MediaCityUK</a:t>
            </a:r>
            <a:endParaRPr lang="en-GB" sz="2000" dirty="0">
              <a:cs typeface="Arial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508090" y="1355728"/>
            <a:ext cx="8429081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Support Desk will help with …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2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5"/>
          <p:cNvGrpSpPr>
            <a:grpSpLocks/>
          </p:cNvGrpSpPr>
          <p:nvPr/>
        </p:nvGrpSpPr>
        <p:grpSpPr bwMode="auto">
          <a:xfrm>
            <a:off x="477838" y="2043790"/>
            <a:ext cx="8480425" cy="4602163"/>
            <a:chOff x="477355" y="2153295"/>
            <a:chExt cx="8480322" cy="4601497"/>
          </a:xfrm>
        </p:grpSpPr>
        <p:pic>
          <p:nvPicPr>
            <p:cNvPr id="19460" name="Picture 4" descr="C:\Users\sgs028\AppData\Local\Temp\Temporary Internet Files\Content.IE5\786VKRYP\MP900399864[1].jpg"/>
            <p:cNvPicPr>
              <a:picLocks noChangeAspect="1" noChangeArrowheads="1"/>
            </p:cNvPicPr>
            <p:nvPr/>
          </p:nvPicPr>
          <p:blipFill>
            <a:blip r:embed="rId2">
              <a:extLst/>
            </a:blip>
            <a:srcRect/>
            <a:stretch>
              <a:fillRect/>
            </a:stretch>
          </p:blipFill>
          <p:spPr bwMode="auto">
            <a:xfrm>
              <a:off x="1677382" y="2380450"/>
              <a:ext cx="6080269" cy="4051929"/>
            </a:xfrm>
            <a:prstGeom prst="rect">
              <a:avLst/>
            </a:prstGeom>
            <a:noFill/>
            <a:effectLst>
              <a:softEdge rad="63500"/>
            </a:effectLst>
            <a:extLst/>
          </p:spPr>
        </p:pic>
        <p:sp>
          <p:nvSpPr>
            <p:cNvPr id="2" name="Rectangle 1"/>
            <p:cNvSpPr/>
            <p:nvPr/>
          </p:nvSpPr>
          <p:spPr>
            <a:xfrm>
              <a:off x="477355" y="2153295"/>
              <a:ext cx="8480322" cy="4601497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20483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845343" y="1897979"/>
            <a:ext cx="7812088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z="3500" dirty="0" smtClean="0">
                <a:latin typeface="Arial Bold" charset="0"/>
                <a:cs typeface="Arial Bold" charset="0"/>
              </a:rPr>
              <a:t>… Personal Tutors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772319" y="2690141"/>
            <a:ext cx="7958137" cy="306719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All students are assigned a Personal Tutor, who is available for academic and personal advice:</a:t>
            </a:r>
          </a:p>
          <a:p>
            <a:pPr marL="457200" indent="-457200">
              <a:buClr>
                <a:srgbClr val="C60C30"/>
              </a:buClr>
              <a:buSzPct val="100000"/>
              <a:buFont typeface="Arial" pitchFamily="34" charset="0"/>
              <a:buChar char="●"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Academic progress</a:t>
            </a:r>
          </a:p>
          <a:p>
            <a:pPr marL="457200" indent="-457200">
              <a:buClr>
                <a:srgbClr val="C60C30"/>
              </a:buClr>
              <a:buSzPct val="100000"/>
              <a:buFont typeface="Arial" pitchFamily="34" charset="0"/>
              <a:buChar char="●"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Settling in at University</a:t>
            </a:r>
          </a:p>
          <a:p>
            <a:pPr marL="457200" indent="-457200">
              <a:buClr>
                <a:srgbClr val="C60C30"/>
              </a:buClr>
              <a:buSzPct val="100000"/>
              <a:buFont typeface="Arial" pitchFamily="34" charset="0"/>
              <a:buChar char="●"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Personal matters</a:t>
            </a:r>
          </a:p>
          <a:p>
            <a:pPr marL="457200" indent="-457200">
              <a:buClr>
                <a:srgbClr val="C60C30"/>
              </a:buClr>
              <a:buSzPct val="100000"/>
              <a:buFont typeface="Arial" pitchFamily="34" charset="0"/>
              <a:buChar char="●"/>
              <a:defRPr/>
            </a:pPr>
            <a:r>
              <a:rPr lang="en-GB" sz="2800" dirty="0" smtClean="0">
                <a:latin typeface="Arial" charset="0"/>
                <a:cs typeface="Arial" charset="0"/>
              </a:rPr>
              <a:t>References</a:t>
            </a:r>
          </a:p>
          <a:p>
            <a:pPr>
              <a:defRPr/>
            </a:pP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2651125" y="668338"/>
            <a:ext cx="603567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4000">
                <a:solidFill>
                  <a:srgbClr val="C00000"/>
                </a:solidFill>
                <a:latin typeface="Arial Bold" charset="0"/>
                <a:cs typeface="Arial Bold" charset="0"/>
              </a:rPr>
              <a:t>And also …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 bwMode="auto">
          <a:xfrm>
            <a:off x="508090" y="1355728"/>
            <a:ext cx="8429081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And also …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>
          <a:xfrm>
            <a:off x="692150" y="1852613"/>
            <a:ext cx="8053388" cy="264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sz="8000" smtClean="0">
                <a:latin typeface="Arial Bold" charset="0"/>
                <a:cs typeface="Arial Bold" charset="0"/>
              </a:rPr>
              <a:t>Welcome</a:t>
            </a:r>
            <a:br>
              <a:rPr lang="en-GB" sz="8000" smtClean="0">
                <a:latin typeface="Arial Bold" charset="0"/>
                <a:cs typeface="Arial Bold" charset="0"/>
              </a:rPr>
            </a:br>
            <a:r>
              <a:rPr lang="en-GB" smtClean="0">
                <a:latin typeface="Arial Bold" charset="0"/>
                <a:cs typeface="Arial Bold" charset="0"/>
              </a:rPr>
              <a:t>To the</a:t>
            </a:r>
            <a:br>
              <a:rPr lang="en-GB" smtClean="0">
                <a:latin typeface="Arial Bold" charset="0"/>
                <a:cs typeface="Arial Bold" charset="0"/>
              </a:rPr>
            </a:br>
            <a:r>
              <a:rPr lang="en-GB" smtClean="0">
                <a:latin typeface="Arial Bold" charset="0"/>
                <a:cs typeface="Arial Bold" charset="0"/>
              </a:rPr>
              <a:t>University of Salford</a:t>
            </a:r>
            <a:endParaRPr lang="en-US" smtClean="0">
              <a:latin typeface="Arial Bold" charset="0"/>
              <a:cs typeface="Arial Bold" charset="0"/>
            </a:endParaRPr>
          </a:p>
        </p:txBody>
      </p:sp>
      <p:pic>
        <p:nvPicPr>
          <p:cNvPr id="3075" name="Picture 9" descr="powerpoint-template-whit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2"/>
          <a:stretch>
            <a:fillRect/>
          </a:stretch>
        </p:blipFill>
        <p:spPr bwMode="auto">
          <a:xfrm>
            <a:off x="250825" y="4756150"/>
            <a:ext cx="889317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985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74713" y="1925297"/>
            <a:ext cx="7812087" cy="52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3000" dirty="0" smtClean="0">
                <a:latin typeface="Arial Bold" charset="0"/>
                <a:cs typeface="Arial Bold" charset="0"/>
              </a:rPr>
              <a:t>Safety Legislation</a:t>
            </a:r>
            <a:endParaRPr lang="en-US" sz="3000" dirty="0" smtClean="0">
              <a:latin typeface="Arial Bold" charset="0"/>
              <a:cs typeface="Arial Bold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643063" y="202089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sz="240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73138" y="2498735"/>
            <a:ext cx="78105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 dirty="0"/>
              <a:t>The University operates under the same Health &amp; Safety</a:t>
            </a:r>
          </a:p>
          <a:p>
            <a:r>
              <a:rPr lang="en-US" sz="2400" dirty="0"/>
              <a:t> legislation as any place of work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35138" y="3424248"/>
            <a:ext cx="4791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>
              <a:buClr>
                <a:srgbClr val="C60C30"/>
              </a:buClr>
              <a:buFont typeface="Arial" charset="0"/>
              <a:buChar char="●"/>
            </a:pPr>
            <a:r>
              <a:rPr lang="en-GB" sz="2400"/>
              <a:t>  Health &amp; Safety at Work Act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192338" y="4087823"/>
            <a:ext cx="6548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400"/>
              <a:t>  Control of Substances Hazardous to Health </a:t>
            </a:r>
            <a:endParaRPr lang="en-US" sz="240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35138" y="4751398"/>
            <a:ext cx="3970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>
              <a:buClr>
                <a:srgbClr val="C60C30"/>
              </a:buClr>
              <a:buFont typeface="Arial" charset="0"/>
              <a:buChar char="●"/>
            </a:pPr>
            <a:r>
              <a:rPr lang="en-GB" sz="2400"/>
              <a:t>  Electricity at Work Act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71308" y="5414020"/>
            <a:ext cx="6259512" cy="12255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GB" sz="2400" dirty="0">
                <a:ln>
                  <a:solidFill>
                    <a:srgbClr val="C60C30"/>
                  </a:solidFill>
                </a:ln>
                <a:solidFill>
                  <a:srgbClr val="000000"/>
                </a:solidFill>
              </a:rPr>
              <a:t>You are expected to be aware of safety</a:t>
            </a:r>
          </a:p>
          <a:p>
            <a:pPr eaLnBrk="0" hangingPunct="0">
              <a:defRPr/>
            </a:pPr>
            <a:r>
              <a:rPr lang="en-GB" sz="2400" dirty="0">
                <a:ln>
                  <a:solidFill>
                    <a:srgbClr val="C60C30"/>
                  </a:solidFill>
                </a:ln>
                <a:solidFill>
                  <a:srgbClr val="000000"/>
                </a:solidFill>
              </a:rPr>
              <a:t> issues and ensure you minimise any danger</a:t>
            </a:r>
          </a:p>
          <a:p>
            <a:pPr algn="ctr" eaLnBrk="0" hangingPunct="0">
              <a:defRPr/>
            </a:pPr>
            <a:r>
              <a:rPr lang="en-GB" sz="2400" dirty="0">
                <a:ln>
                  <a:solidFill>
                    <a:srgbClr val="C60C30"/>
                  </a:solidFill>
                </a:ln>
                <a:solidFill>
                  <a:srgbClr val="000000"/>
                </a:solidFill>
              </a:rPr>
              <a:t> to yourself and others.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508090" y="1355728"/>
            <a:ext cx="8429081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Safety Information (1)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4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74713" y="2012600"/>
            <a:ext cx="7812087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3000" dirty="0" smtClean="0">
                <a:latin typeface="Arial Bold" charset="0"/>
                <a:cs typeface="Arial Bold" charset="0"/>
              </a:rPr>
              <a:t>Basic Safety Considerations</a:t>
            </a:r>
            <a:endParaRPr lang="en-US" sz="3000" dirty="0" smtClean="0">
              <a:latin typeface="Arial Bold" charset="0"/>
              <a:cs typeface="Arial Bold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643063" y="1909412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sz="240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188991" y="3184410"/>
            <a:ext cx="5791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C00000"/>
              </a:buClr>
              <a:buFont typeface="Arial" charset="0"/>
              <a:buChar char="●"/>
            </a:pPr>
            <a:r>
              <a:rPr lang="en-GB" sz="2400"/>
              <a:t>  Observe safety signs and act on them.</a:t>
            </a:r>
            <a:endParaRPr lang="en-US" sz="240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188991" y="2638545"/>
            <a:ext cx="3689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C00000"/>
              </a:buClr>
              <a:buFont typeface="Arial" charset="0"/>
              <a:buChar char="●"/>
            </a:pPr>
            <a:r>
              <a:rPr lang="en-GB" sz="2400" b="1" dirty="0"/>
              <a:t>  DO NOT </a:t>
            </a:r>
            <a:r>
              <a:rPr lang="en-GB" sz="2400" dirty="0"/>
              <a:t>ignore alarms</a:t>
            </a:r>
            <a:endParaRPr lang="en-US" sz="24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88991" y="3731862"/>
            <a:ext cx="647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763" lvl="1">
              <a:buClr>
                <a:srgbClr val="C00000"/>
              </a:buClr>
              <a:buFont typeface="Arial" charset="0"/>
              <a:buChar char="●"/>
            </a:pPr>
            <a:r>
              <a:rPr lang="en-GB" sz="2400" dirty="0"/>
              <a:t>  If in doubt, </a:t>
            </a:r>
            <a:r>
              <a:rPr lang="en-GB" sz="2400" b="1" dirty="0"/>
              <a:t>ASK A MEMBER OF STAFF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914650" y="4484339"/>
            <a:ext cx="38592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3000" b="1" dirty="0">
                <a:solidFill>
                  <a:srgbClr val="C60C30"/>
                </a:solidFill>
              </a:rPr>
              <a:t>READ DOCUMENTS</a:t>
            </a:r>
            <a:endParaRPr lang="en-US" sz="3000" b="1" dirty="0">
              <a:solidFill>
                <a:srgbClr val="C60C30"/>
              </a:solidFill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188991" y="5705126"/>
            <a:ext cx="3640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400"/>
              <a:t>  Programme Handbook</a:t>
            </a:r>
            <a:endParaRPr lang="en-US" sz="240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188991" y="6238526"/>
            <a:ext cx="3423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4763" lvl="1">
              <a:buClr>
                <a:srgbClr val="C60C30"/>
              </a:buClr>
              <a:buFont typeface="Arial" charset="0"/>
              <a:buChar char="●"/>
            </a:pPr>
            <a:r>
              <a:rPr lang="en-GB" sz="2400" dirty="0"/>
              <a:t>  Laboratory </a:t>
            </a:r>
            <a:r>
              <a:rPr lang="en-GB" sz="2400" dirty="0" err="1"/>
              <a:t>Handouts</a:t>
            </a:r>
            <a:endParaRPr lang="en-GB" sz="2400" dirty="0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033463" y="5105051"/>
            <a:ext cx="6948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/>
              <a:t>There may be additional safety information in your</a:t>
            </a:r>
            <a:endParaRPr lang="en-US" sz="2400"/>
          </a:p>
        </p:txBody>
      </p:sp>
      <p:sp>
        <p:nvSpPr>
          <p:cNvPr id="18" name="Title 3"/>
          <p:cNvSpPr txBox="1">
            <a:spLocks/>
          </p:cNvSpPr>
          <p:nvPr/>
        </p:nvSpPr>
        <p:spPr bwMode="auto">
          <a:xfrm>
            <a:off x="508090" y="1355728"/>
            <a:ext cx="8429081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Safety Information (2)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18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1643063" y="1639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sz="2400"/>
          </a:p>
        </p:txBody>
      </p:sp>
      <p:sp>
        <p:nvSpPr>
          <p:cNvPr id="21" name="Text Box 45"/>
          <p:cNvSpPr txBox="1">
            <a:spLocks noChangeArrowheads="1"/>
          </p:cNvSpPr>
          <p:nvPr/>
        </p:nvSpPr>
        <p:spPr bwMode="auto">
          <a:xfrm>
            <a:off x="885825" y="1981380"/>
            <a:ext cx="5189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 b="1" dirty="0">
                <a:solidFill>
                  <a:srgbClr val="C60C30"/>
                </a:solidFill>
              </a:rPr>
              <a:t>On hearing a continuous fire siren</a:t>
            </a:r>
            <a:endParaRPr lang="en-US" sz="2400" dirty="0">
              <a:solidFill>
                <a:srgbClr val="C60C30"/>
              </a:solidFill>
              <a:latin typeface="Times New Roman" pitchFamily="18" charset="0"/>
            </a:endParaRP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1195388" y="2598919"/>
            <a:ext cx="7667625" cy="2308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indent="-342900">
              <a:buClr>
                <a:srgbClr val="C60C30"/>
              </a:buClr>
              <a:buFont typeface="Arial" pitchFamily="34" charset="0"/>
              <a:buChar char="●"/>
              <a:defRPr/>
            </a:pPr>
            <a:r>
              <a:rPr lang="en-US" sz="2400" dirty="0" smtClean="0">
                <a:latin typeface="+mj-lt"/>
              </a:rPr>
              <a:t>IMMEDIATELY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/>
              <a:t>leave the building by the nearest fire route.</a:t>
            </a:r>
            <a:endParaRPr lang="en-US" sz="2400" dirty="0" smtClean="0">
              <a:latin typeface="Times New Roman" pitchFamily="18" charset="0"/>
            </a:endParaRPr>
          </a:p>
          <a:p>
            <a:pPr marL="342900" indent="-342900">
              <a:buClr>
                <a:srgbClr val="C60C30"/>
              </a:buClr>
              <a:buFont typeface="Arial" pitchFamily="34" charset="0"/>
              <a:buChar char="●"/>
              <a:defRPr/>
            </a:pPr>
            <a:r>
              <a:rPr lang="en-US" sz="2400" dirty="0" smtClean="0"/>
              <a:t>Assemble in nominated area, away from the building.</a:t>
            </a:r>
          </a:p>
          <a:p>
            <a:pPr marL="342900" indent="-342900">
              <a:buClr>
                <a:srgbClr val="C60C30"/>
              </a:buClr>
              <a:buFont typeface="Arial" pitchFamily="34" charset="0"/>
              <a:buChar char="●"/>
              <a:defRPr/>
            </a:pPr>
            <a:r>
              <a:rPr lang="en-US" sz="2400" dirty="0" smtClean="0"/>
              <a:t>Don’t re-enter the building until instructed to do so by a fire warden.</a:t>
            </a:r>
            <a:endParaRPr lang="en-US" sz="2400" dirty="0" smtClean="0">
              <a:latin typeface="Times New Roman" pitchFamily="18" charset="0"/>
            </a:endParaRPr>
          </a:p>
        </p:txBody>
      </p:sp>
      <p:sp>
        <p:nvSpPr>
          <p:cNvPr id="25" name="Text Box 49"/>
          <p:cNvSpPr txBox="1">
            <a:spLocks noChangeArrowheads="1"/>
          </p:cNvSpPr>
          <p:nvPr/>
        </p:nvSpPr>
        <p:spPr bwMode="auto">
          <a:xfrm>
            <a:off x="1735138" y="5314602"/>
            <a:ext cx="6106159" cy="7078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4000" b="1" dirty="0">
                <a:solidFill>
                  <a:srgbClr val="C60C30"/>
                </a:solidFill>
              </a:rPr>
              <a:t>DO NOT USE THE LIFTS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508090" y="1355728"/>
            <a:ext cx="8429081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Fire Safety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9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3" grpId="0" autoUpdateAnimBg="0"/>
      <p:bldP spid="25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1643063" y="1639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sz="2400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924300" y="3068638"/>
            <a:ext cx="4103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>
                <a:solidFill>
                  <a:srgbClr val="0070C0"/>
                </a:solidFill>
              </a:rPr>
              <a:t> BLUE:	Mandatory Actions</a:t>
            </a:r>
            <a:endParaRPr lang="en-US" sz="240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543300" y="3679825"/>
            <a:ext cx="499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>
              <a:buFont typeface="Wingdings" pitchFamily="2" charset="2"/>
              <a:buNone/>
            </a:pPr>
            <a:r>
              <a:rPr lang="en-US" sz="2400">
                <a:solidFill>
                  <a:srgbClr val="FF3300"/>
                </a:solidFill>
              </a:rPr>
              <a:t>RED: 	     Prohibitory Notices</a:t>
            </a:r>
            <a:endParaRPr lang="en-US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3543300" y="4287838"/>
            <a:ext cx="467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>
              <a:buFont typeface="Wingdings" pitchFamily="2" charset="2"/>
              <a:buNone/>
            </a:pPr>
            <a:r>
              <a:rPr lang="en-US" sz="2400">
                <a:solidFill>
                  <a:srgbClr val="FFCC00"/>
                </a:solidFill>
              </a:rPr>
              <a:t>YELLOW:	     Warning Notices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543300" y="4897438"/>
            <a:ext cx="4672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lvl="1">
              <a:buFont typeface="Wingdings" pitchFamily="2" charset="2"/>
              <a:buNone/>
            </a:pPr>
            <a:r>
              <a:rPr lang="en-US" sz="2400">
                <a:solidFill>
                  <a:srgbClr val="00CC00"/>
                </a:solidFill>
              </a:rPr>
              <a:t>GREEN:	      Safe Conditions</a:t>
            </a:r>
            <a:endParaRPr lang="en-US" sz="2400">
              <a:solidFill>
                <a:srgbClr val="00CC00"/>
              </a:solidFill>
              <a:latin typeface="Times New Roman" pitchFamily="18" charset="0"/>
            </a:endParaRPr>
          </a:p>
        </p:txBody>
      </p:sp>
      <p:pic>
        <p:nvPicPr>
          <p:cNvPr id="29" name="Picture 10" descr="00ARGCE25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55" r="48289"/>
          <a:stretch>
            <a:fillRect/>
          </a:stretch>
        </p:blipFill>
        <p:spPr bwMode="auto">
          <a:xfrm>
            <a:off x="1116013" y="2708275"/>
            <a:ext cx="287972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" descr="00ARGCE25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8" b="50986"/>
          <a:stretch>
            <a:fillRect/>
          </a:stretch>
        </p:blipFill>
        <p:spPr bwMode="auto">
          <a:xfrm>
            <a:off x="900113" y="2997200"/>
            <a:ext cx="2952750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3" descr="00ARGCE25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62" b="51033"/>
          <a:stretch>
            <a:fillRect/>
          </a:stretch>
        </p:blipFill>
        <p:spPr bwMode="auto">
          <a:xfrm>
            <a:off x="1116013" y="2997200"/>
            <a:ext cx="2808287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1" descr="00ARGCE25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5" t="53239" b="-95"/>
          <a:stretch>
            <a:fillRect/>
          </a:stretch>
        </p:blipFill>
        <p:spPr bwMode="auto">
          <a:xfrm>
            <a:off x="900113" y="2924175"/>
            <a:ext cx="287972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784225" y="2147888"/>
            <a:ext cx="82089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/>
              <a:t>There are four types of safety sign you should be aware of: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508090" y="1355728"/>
            <a:ext cx="8429081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Safety Signs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6" grpId="0" autoUpdateAnimBg="0"/>
      <p:bldP spid="27" grpId="0" autoUpdateAnimBg="0"/>
      <p:bldP spid="28" grpId="0" autoUpdateAnimBg="0"/>
      <p:bldP spid="3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898525" y="2029360"/>
            <a:ext cx="7940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2400" b="1" dirty="0"/>
              <a:t>Be aware of the two easiest ways to get First Aid treatment</a:t>
            </a:r>
            <a:endParaRPr lang="en-US" sz="2400" b="1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069627" y="2826285"/>
            <a:ext cx="650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US" sz="2400" dirty="0"/>
              <a:t>  In Newton Building, go to the School Office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069627" y="3989922"/>
            <a:ext cx="5511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60363" lvl="1">
              <a:buClr>
                <a:srgbClr val="C60C30"/>
              </a:buClr>
              <a:buFont typeface="Arial" charset="0"/>
              <a:buChar char="●"/>
            </a:pPr>
            <a:r>
              <a:rPr lang="en-US" sz="2400" dirty="0">
                <a:latin typeface="Times New Roman" pitchFamily="18" charset="0"/>
              </a:rPr>
              <a:t>  </a:t>
            </a:r>
            <a:r>
              <a:rPr lang="en-US" sz="2400" dirty="0"/>
              <a:t>Phone: Internal  </a:t>
            </a:r>
            <a:r>
              <a:rPr lang="en-US" sz="2400" b="1" dirty="0">
                <a:solidFill>
                  <a:srgbClr val="C60C30"/>
                </a:solidFill>
              </a:rPr>
              <a:t>53333</a:t>
            </a:r>
            <a:r>
              <a:rPr lang="en-US" sz="2400" b="1" dirty="0">
                <a:solidFill>
                  <a:srgbClr val="CC3300"/>
                </a:solidFill>
              </a:rPr>
              <a:t/>
            </a:r>
            <a:br>
              <a:rPr lang="en-US" sz="2400" b="1" dirty="0">
                <a:solidFill>
                  <a:srgbClr val="CC3300"/>
                </a:solidFill>
              </a:rPr>
            </a:br>
            <a:r>
              <a:rPr lang="en-US" sz="2400" b="1" dirty="0">
                <a:solidFill>
                  <a:srgbClr val="CC3300"/>
                </a:solidFill>
              </a:rPr>
              <a:t>			  </a:t>
            </a:r>
            <a:r>
              <a:rPr lang="en-GB" sz="2400" dirty="0"/>
              <a:t>External </a:t>
            </a:r>
            <a:r>
              <a:rPr lang="en-GB" sz="2400" b="1" dirty="0">
                <a:solidFill>
                  <a:srgbClr val="C60C30"/>
                </a:solidFill>
              </a:rPr>
              <a:t>0161 295 3333</a:t>
            </a:r>
          </a:p>
        </p:txBody>
      </p:sp>
      <p:sp>
        <p:nvSpPr>
          <p:cNvPr id="25609" name="Text Box 6"/>
          <p:cNvSpPr txBox="1">
            <a:spLocks noChangeArrowheads="1"/>
          </p:cNvSpPr>
          <p:nvPr/>
        </p:nvSpPr>
        <p:spPr bwMode="auto">
          <a:xfrm>
            <a:off x="3550095" y="5480056"/>
            <a:ext cx="3032125" cy="9233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GB" b="1" dirty="0"/>
              <a:t>Put in your mobile as </a:t>
            </a:r>
            <a:r>
              <a:rPr lang="en-GB" b="1" dirty="0">
                <a:solidFill>
                  <a:srgbClr val="C60C30"/>
                </a:solidFill>
              </a:rPr>
              <a:t>UNIVERSITY EMERGENCY NUMBER</a:t>
            </a:r>
            <a:endParaRPr lang="en-US" b="1" dirty="0">
              <a:solidFill>
                <a:srgbClr val="C60C3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69627" y="3375560"/>
            <a:ext cx="7993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US" sz="2400" dirty="0"/>
              <a:t>  At </a:t>
            </a:r>
            <a:r>
              <a:rPr lang="en-US" sz="2400" dirty="0" err="1"/>
              <a:t>MediaCity</a:t>
            </a:r>
            <a:r>
              <a:rPr lang="en-US" sz="2400" dirty="0"/>
              <a:t> go to the Security Desk (Ground Floor)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508090" y="1355728"/>
            <a:ext cx="8429081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First Aid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066157" y="4821772"/>
            <a:ext cx="1" cy="55173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1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  <p:bldP spid="15" grpId="0" autoUpdateAnimBg="0"/>
      <p:bldP spid="16" grpId="0" autoUpdateAnimBg="0"/>
      <p:bldP spid="1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116013" y="2262188"/>
            <a:ext cx="747553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3000" b="1"/>
              <a:t>College Health and Safety Co-ordinator:</a:t>
            </a:r>
            <a:endParaRPr lang="en-US" sz="3000" b="1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835150" y="2840038"/>
            <a:ext cx="6875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3000">
                <a:latin typeface="Arial Unicode MS" pitchFamily="34" charset="-128"/>
              </a:rPr>
              <a:t>David Lamb: D.C.Lamb@salford.ac.uk)</a:t>
            </a:r>
            <a:endParaRPr lang="en-US" sz="3000">
              <a:latin typeface="Arial Unicode MS" pitchFamily="34" charset="-128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116013" y="3670300"/>
            <a:ext cx="35972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3000" b="1"/>
              <a:t>Safety Web pages:</a:t>
            </a:r>
            <a:endParaRPr lang="en-US" sz="3000" b="1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1908175" y="4252913"/>
            <a:ext cx="48847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3000" dirty="0">
                <a:latin typeface="Arial Unicode MS" pitchFamily="34" charset="-128"/>
              </a:rPr>
              <a:t>www.hr.salford.ac.uk/safety</a:t>
            </a:r>
            <a:endParaRPr lang="en-US" sz="3000" dirty="0">
              <a:latin typeface="Arial Unicode MS" pitchFamily="34" charset="-128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508090" y="1355728"/>
            <a:ext cx="8429081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Safety Stuff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3" grpId="0" autoUpdateAnimBg="0"/>
      <p:bldP spid="17" grpId="0" autoUpdateAnimBg="0"/>
      <p:bldP spid="1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owerpoint impact p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736600" y="635000"/>
            <a:ext cx="49418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400">
                <a:solidFill>
                  <a:schemeClr val="bg1"/>
                </a:solidFill>
                <a:cs typeface="Arial" charset="0"/>
              </a:rPr>
              <a:t>Enjoy your time at the University and make the most of  the opportunities at Media City</a:t>
            </a:r>
          </a:p>
        </p:txBody>
      </p:sp>
    </p:spTree>
    <p:extLst>
      <p:ext uri="{BB962C8B-B14F-4D97-AF65-F5344CB8AC3E}">
        <p14:creationId xmlns:p14="http://schemas.microsoft.com/office/powerpoint/2010/main" val="2707333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560388" y="2018611"/>
            <a:ext cx="8377237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4013" indent="-354013" algn="ctr"/>
            <a:r>
              <a:rPr lang="en-GB" sz="3400" dirty="0" smtClean="0">
                <a:solidFill>
                  <a:schemeClr val="tx1"/>
                </a:solidFill>
                <a:latin typeface="Arial Bold" charset="0"/>
                <a:cs typeface="Arial Bold" charset="0"/>
              </a:rPr>
              <a:t>Computing, Science &amp; Engineering</a:t>
            </a:r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874713" y="2720846"/>
            <a:ext cx="77485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sz="2500" dirty="0">
                <a:latin typeface="Arial Bold" charset="0"/>
                <a:cs typeface="Arial Bold" charset="0"/>
              </a:rPr>
              <a:t>Head of School – Professor Sunil Vadera</a:t>
            </a:r>
          </a:p>
        </p:txBody>
      </p:sp>
      <p:sp>
        <p:nvSpPr>
          <p:cNvPr id="4100" name="Title 3"/>
          <p:cNvSpPr txBox="1">
            <a:spLocks/>
          </p:cNvSpPr>
          <p:nvPr/>
        </p:nvSpPr>
        <p:spPr bwMode="auto">
          <a:xfrm>
            <a:off x="366538" y="1377358"/>
            <a:ext cx="8606011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000" dirty="0" err="1">
                <a:solidFill>
                  <a:srgbClr val="C60C30"/>
                </a:solidFill>
                <a:latin typeface="Arial Bold" charset="0"/>
                <a:cs typeface="Arial Bold" charset="0"/>
              </a:rPr>
              <a:t>Programme</a:t>
            </a:r>
            <a:r>
              <a:rPr lang="en-US" sz="3000" dirty="0">
                <a:solidFill>
                  <a:srgbClr val="C60C30"/>
                </a:solidFill>
                <a:latin typeface="Arial Bold" charset="0"/>
                <a:cs typeface="Arial Bold" charset="0"/>
              </a:rPr>
              <a:t> Introduction – Your School</a:t>
            </a:r>
            <a:endParaRPr lang="en-GB" sz="30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  <p:pic>
        <p:nvPicPr>
          <p:cNvPr id="4101" name="Picture 2" descr="Professor S Vad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8" y="3521075"/>
            <a:ext cx="2152650" cy="215106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Content Placeholder 2"/>
          <p:cNvSpPr txBox="1">
            <a:spLocks/>
          </p:cNvSpPr>
          <p:nvPr/>
        </p:nvSpPr>
        <p:spPr bwMode="auto">
          <a:xfrm>
            <a:off x="3019425" y="3352185"/>
            <a:ext cx="5953125" cy="304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34067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34067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34067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34067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34067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67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67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67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67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400" dirty="0">
                <a:cs typeface="Arial" charset="0"/>
              </a:rPr>
              <a:t>Over 2,300 students and 90 staff in 5 subject-specific directorates</a:t>
            </a:r>
          </a:p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400" dirty="0">
                <a:cs typeface="Arial" charset="0"/>
              </a:rPr>
              <a:t>Award-winning lecturers &amp; programmes</a:t>
            </a:r>
          </a:p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400" dirty="0">
                <a:cs typeface="Arial" charset="0"/>
              </a:rPr>
              <a:t>Leading edge teaching and research facilities</a:t>
            </a:r>
          </a:p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400" dirty="0">
                <a:cs typeface="Arial" charset="0"/>
              </a:rPr>
              <a:t>Internationally excellent &amp; world-leading research</a:t>
            </a:r>
          </a:p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400" dirty="0">
                <a:cs typeface="Arial" charset="0"/>
              </a:rPr>
              <a:t>Students from over 60 countries</a:t>
            </a:r>
          </a:p>
        </p:txBody>
      </p:sp>
    </p:spTree>
    <p:extLst>
      <p:ext uri="{BB962C8B-B14F-4D97-AF65-F5344CB8AC3E}">
        <p14:creationId xmlns:p14="http://schemas.microsoft.com/office/powerpoint/2010/main" val="6841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7" descr="NM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3688862"/>
            <a:ext cx="1905000" cy="2819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Content Placeholder 2"/>
          <p:cNvSpPr txBox="1">
            <a:spLocks/>
          </p:cNvSpPr>
          <p:nvPr/>
        </p:nvSpPr>
        <p:spPr bwMode="auto">
          <a:xfrm>
            <a:off x="3019425" y="3651176"/>
            <a:ext cx="59531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34067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tabLst>
                <a:tab pos="34067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tabLst>
                <a:tab pos="34067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tabLst>
                <a:tab pos="34067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tabLst>
                <a:tab pos="34067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67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67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67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406775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200" dirty="0">
                <a:cs typeface="Arial" charset="0"/>
              </a:rPr>
              <a:t>Undergraduate programmes in Audio Acoustics, Professional Sound &amp; Video Technology, Computer Networks</a:t>
            </a:r>
          </a:p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200" dirty="0">
                <a:cs typeface="Arial" charset="0"/>
              </a:rPr>
              <a:t>Postgraduate programmes in Acoustics, Digital Media and</a:t>
            </a:r>
            <a:br>
              <a:rPr lang="en-GB" sz="2200" dirty="0">
                <a:cs typeface="Arial" charset="0"/>
              </a:rPr>
            </a:br>
            <a:r>
              <a:rPr lang="en-GB" sz="2200" dirty="0">
                <a:cs typeface="Arial" charset="0"/>
              </a:rPr>
              <a:t>Data Telecommunication Networks</a:t>
            </a:r>
          </a:p>
          <a:p>
            <a:pPr>
              <a:buClr>
                <a:srgbClr val="C60C30"/>
              </a:buClr>
              <a:buFont typeface="Arial" charset="0"/>
              <a:buChar char="●"/>
            </a:pPr>
            <a:r>
              <a:rPr lang="en-GB" sz="2200" dirty="0">
                <a:cs typeface="Arial" charset="0"/>
              </a:rPr>
              <a:t>Based on the main campus and Media City UK</a:t>
            </a:r>
          </a:p>
          <a:p>
            <a:pPr>
              <a:buClr>
                <a:srgbClr val="C60C30"/>
              </a:buClr>
              <a:buFont typeface="Arial" charset="0"/>
              <a:buChar char="●"/>
            </a:pPr>
            <a:endParaRPr lang="en-GB" sz="2400" dirty="0"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60388" y="2018611"/>
            <a:ext cx="8377237" cy="118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4013" indent="-354013"/>
            <a:r>
              <a:rPr lang="en-GB" sz="3400" dirty="0">
                <a:latin typeface="Arial Bold" charset="0"/>
                <a:cs typeface="Arial Bold" charset="0"/>
              </a:rPr>
              <a:t>Acoustics, Digital Media, Audio Engineering &amp; </a:t>
            </a:r>
            <a:r>
              <a:rPr lang="en-GB" sz="3400" dirty="0" err="1">
                <a:latin typeface="Arial Bold" charset="0"/>
                <a:cs typeface="Arial Bold" charset="0"/>
              </a:rPr>
              <a:t>Telecomms</a:t>
            </a:r>
            <a:endParaRPr lang="en-GB" sz="3400" dirty="0" smtClean="0">
              <a:latin typeface="Arial Bold" charset="0"/>
              <a:cs typeface="Arial Bold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74713" y="3203150"/>
            <a:ext cx="774858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sz="2500" dirty="0">
                <a:latin typeface="Arial Bold" charset="0"/>
                <a:cs typeface="Arial Bold" charset="0"/>
              </a:rPr>
              <a:t>Director – Dr Nigel </a:t>
            </a:r>
            <a:r>
              <a:rPr lang="en-GB" sz="2500" dirty="0" smtClean="0">
                <a:latin typeface="Arial Bold" charset="0"/>
                <a:cs typeface="Arial Bold" charset="0"/>
              </a:rPr>
              <a:t>Blackie</a:t>
            </a:r>
            <a:endParaRPr lang="en-GB" sz="2500" dirty="0">
              <a:latin typeface="Arial Bold" charset="0"/>
              <a:cs typeface="Arial Bold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366538" y="1377358"/>
            <a:ext cx="8606011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000" dirty="0" err="1">
                <a:solidFill>
                  <a:srgbClr val="C60C30"/>
                </a:solidFill>
                <a:latin typeface="Arial Bold" charset="0"/>
                <a:cs typeface="Arial Bold" charset="0"/>
              </a:rPr>
              <a:t>Programme</a:t>
            </a:r>
            <a:r>
              <a:rPr lang="en-US" sz="3000" dirty="0">
                <a:solidFill>
                  <a:srgbClr val="C60C30"/>
                </a:solidFill>
                <a:latin typeface="Arial Bold" charset="0"/>
                <a:cs typeface="Arial Bold" charset="0"/>
              </a:rPr>
              <a:t> Introduction – Your </a:t>
            </a:r>
            <a:r>
              <a:rPr lang="en-US" sz="3000" dirty="0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Directorate</a:t>
            </a:r>
            <a:endParaRPr lang="en-GB" sz="30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3543300" y="3778707"/>
            <a:ext cx="5080000" cy="18092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C60C30"/>
                </a:solidFill>
                <a:cs typeface="Arial" charset="0"/>
              </a:rPr>
              <a:t>Contact Details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Office:		</a:t>
            </a:r>
            <a:r>
              <a:rPr lang="en-US" sz="2400" dirty="0" err="1" smtClean="0">
                <a:solidFill>
                  <a:srgbClr val="000000"/>
                </a:solidFill>
                <a:cs typeface="Arial" charset="0"/>
              </a:rPr>
              <a:t>MediaCityUK</a:t>
            </a: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Phone:		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0161 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295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5321</a:t>
            </a: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Email:		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D.Eustace@salford.ac.uk</a:t>
            </a:r>
            <a:endParaRPr lang="en-US" sz="2400" dirty="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000" dirty="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0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60388" y="2018611"/>
            <a:ext cx="8377237" cy="72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4013" indent="-354013"/>
            <a:r>
              <a:rPr lang="en-GB" sz="3400" dirty="0" smtClean="0">
                <a:latin typeface="Arial Bold" charset="0"/>
                <a:cs typeface="Arial Bold" charset="0"/>
              </a:rPr>
              <a:t>BSc(</a:t>
            </a:r>
            <a:r>
              <a:rPr lang="en-GB" sz="3400" dirty="0" err="1" smtClean="0">
                <a:latin typeface="Arial Bold" charset="0"/>
                <a:cs typeface="Arial Bold" charset="0"/>
              </a:rPr>
              <a:t>Hons</a:t>
            </a:r>
            <a:r>
              <a:rPr lang="en-GB" sz="3400" dirty="0" smtClean="0">
                <a:latin typeface="Arial Bold" charset="0"/>
                <a:cs typeface="Arial Bold" charset="0"/>
              </a:rPr>
              <a:t>) Professional Sound and Video Technology</a:t>
            </a:r>
            <a:endParaRPr lang="en-GB" sz="3400" dirty="0" smtClean="0">
              <a:latin typeface="Arial Bold" charset="0"/>
              <a:cs typeface="Arial Bold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19727" y="3402470"/>
            <a:ext cx="602427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GB" sz="2500" dirty="0" smtClean="0">
                <a:latin typeface="Arial Bold" charset="0"/>
                <a:cs typeface="Arial Bold" charset="0"/>
              </a:rPr>
              <a:t>Programme Leader – </a:t>
            </a:r>
            <a:r>
              <a:rPr lang="en-GB" sz="2500" dirty="0" smtClean="0">
                <a:latin typeface="Arial Bold" charset="0"/>
                <a:cs typeface="Arial Bold" charset="0"/>
              </a:rPr>
              <a:t>Dave Eustace</a:t>
            </a:r>
            <a:endParaRPr lang="en-GB" sz="2500" dirty="0">
              <a:latin typeface="Arial Bold" charset="0"/>
              <a:cs typeface="Arial Bold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 bwMode="auto">
          <a:xfrm>
            <a:off x="366538" y="1377358"/>
            <a:ext cx="8606011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000" dirty="0" err="1">
                <a:solidFill>
                  <a:srgbClr val="C60C30"/>
                </a:solidFill>
                <a:latin typeface="Arial Bold" charset="0"/>
                <a:cs typeface="Arial Bold" charset="0"/>
              </a:rPr>
              <a:t>Programme</a:t>
            </a:r>
            <a:r>
              <a:rPr lang="en-US" sz="3000" dirty="0">
                <a:solidFill>
                  <a:srgbClr val="C60C30"/>
                </a:solidFill>
                <a:latin typeface="Arial Bold" charset="0"/>
                <a:cs typeface="Arial Bold" charset="0"/>
              </a:rPr>
              <a:t> Introduction – Your </a:t>
            </a:r>
            <a:r>
              <a:rPr lang="en-US" sz="3000" dirty="0" err="1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Programme</a:t>
            </a:r>
            <a:endParaRPr lang="en-GB" sz="30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8" y="3158259"/>
            <a:ext cx="25400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6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owerpoint impact 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Content Placeholder 5" descr="AAVma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692275"/>
            <a:ext cx="63658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rved Down Arrow 3"/>
          <p:cNvSpPr/>
          <p:nvPr/>
        </p:nvSpPr>
        <p:spPr>
          <a:xfrm>
            <a:off x="1012825" y="3089275"/>
            <a:ext cx="1873250" cy="576263"/>
          </a:xfrm>
          <a:prstGeom prst="curvedDownArrow">
            <a:avLst/>
          </a:prstGeom>
          <a:solidFill>
            <a:srgbClr val="C60C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 flipH="1">
            <a:off x="2832100" y="1360488"/>
            <a:ext cx="727075" cy="1657350"/>
          </a:xfrm>
          <a:prstGeom prst="curvedLeftArrow">
            <a:avLst/>
          </a:prstGeom>
          <a:solidFill>
            <a:srgbClr val="C60C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Down Arrow 5"/>
          <p:cNvSpPr/>
          <p:nvPr/>
        </p:nvSpPr>
        <p:spPr>
          <a:xfrm flipH="1">
            <a:off x="5191125" y="2297113"/>
            <a:ext cx="3009900" cy="720725"/>
          </a:xfrm>
          <a:prstGeom prst="curvedDownArrow">
            <a:avLst/>
          </a:prstGeom>
          <a:solidFill>
            <a:srgbClr val="C60C3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7926388" y="3017838"/>
            <a:ext cx="1152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CITY CENTRE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76" name="TextBox 10"/>
          <p:cNvSpPr txBox="1">
            <a:spLocks noChangeArrowheads="1"/>
          </p:cNvSpPr>
          <p:nvPr/>
        </p:nvSpPr>
        <p:spPr bwMode="auto">
          <a:xfrm>
            <a:off x="3587750" y="1274763"/>
            <a:ext cx="2735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UNIVERSITY CAMPUS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177" name="TextBox 11"/>
          <p:cNvSpPr txBox="1">
            <a:spLocks noChangeArrowheads="1"/>
          </p:cNvSpPr>
          <p:nvPr/>
        </p:nvSpPr>
        <p:spPr bwMode="auto">
          <a:xfrm>
            <a:off x="436563" y="3665538"/>
            <a:ext cx="1152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GB">
                <a:solidFill>
                  <a:schemeClr val="bg1"/>
                </a:solidFill>
              </a:rPr>
              <a:t>MEDIA CITY:UK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178" name="Picture 3" descr="MASTER_Salford logo_REVERS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61938"/>
            <a:ext cx="2025650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049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673100" y="1938338"/>
            <a:ext cx="8147050" cy="4164012"/>
            <a:chOff x="762000" y="1481138"/>
            <a:chExt cx="7620000" cy="3895725"/>
          </a:xfrm>
        </p:grpSpPr>
        <p:pic>
          <p:nvPicPr>
            <p:cNvPr id="819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481138"/>
              <a:ext cx="7620000" cy="389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7" name="TextBox 1"/>
            <p:cNvSpPr txBox="1">
              <a:spLocks noChangeArrowheads="1"/>
            </p:cNvSpPr>
            <p:nvPr/>
          </p:nvSpPr>
          <p:spPr bwMode="auto">
            <a:xfrm>
              <a:off x="3545457" y="2363638"/>
              <a:ext cx="2053086" cy="646331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GB" b="1">
                  <a:latin typeface="Calibri" charset="0"/>
                </a:rPr>
                <a:t>University House,</a:t>
              </a:r>
              <a:br>
                <a:rPr lang="en-GB" b="1">
                  <a:latin typeface="Calibri" charset="0"/>
                </a:rPr>
              </a:br>
              <a:r>
                <a:rPr lang="en-GB" b="1">
                  <a:latin typeface="Calibri" charset="0"/>
                </a:rPr>
                <a:t>Students’ Union</a:t>
              </a:r>
            </a:p>
          </p:txBody>
        </p:sp>
        <p:sp>
          <p:nvSpPr>
            <p:cNvPr id="8198" name="TextBox 3"/>
            <p:cNvSpPr txBox="1">
              <a:spLocks noChangeArrowheads="1"/>
            </p:cNvSpPr>
            <p:nvPr/>
          </p:nvSpPr>
          <p:spPr bwMode="auto">
            <a:xfrm>
              <a:off x="5776823" y="3009969"/>
              <a:ext cx="2053086" cy="369332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GB" b="1">
                  <a:latin typeface="Calibri" charset="0"/>
                </a:rPr>
                <a:t>A6 (The Crescent)</a:t>
              </a:r>
            </a:p>
          </p:txBody>
        </p:sp>
        <p:sp>
          <p:nvSpPr>
            <p:cNvPr id="8199" name="TextBox 4"/>
            <p:cNvSpPr txBox="1">
              <a:spLocks noChangeArrowheads="1"/>
            </p:cNvSpPr>
            <p:nvPr/>
          </p:nvSpPr>
          <p:spPr bwMode="auto">
            <a:xfrm>
              <a:off x="813758" y="3523075"/>
              <a:ext cx="2149415" cy="369332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GB" b="1">
                  <a:latin typeface="Calibri" charset="0"/>
                </a:rPr>
                <a:t>Lady Hale building</a:t>
              </a:r>
            </a:p>
          </p:txBody>
        </p:sp>
        <p:sp>
          <p:nvSpPr>
            <p:cNvPr id="8200" name="TextBox 5"/>
            <p:cNvSpPr txBox="1">
              <a:spLocks noChangeArrowheads="1"/>
            </p:cNvSpPr>
            <p:nvPr/>
          </p:nvSpPr>
          <p:spPr bwMode="auto">
            <a:xfrm>
              <a:off x="4908429" y="4448643"/>
              <a:ext cx="2769079" cy="92333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GB" b="1">
                  <a:latin typeface="Calibri" charset="0"/>
                </a:rPr>
                <a:t>Newton Building,</a:t>
              </a:r>
              <a:br>
                <a:rPr lang="en-GB" b="1">
                  <a:latin typeface="Calibri" charset="0"/>
                </a:rPr>
              </a:br>
              <a:r>
                <a:rPr lang="en-GB" b="1">
                  <a:latin typeface="Calibri" charset="0"/>
                </a:rPr>
                <a:t>School of Computing, Science &amp; Engineering</a:t>
              </a:r>
            </a:p>
          </p:txBody>
        </p:sp>
        <p:sp>
          <p:nvSpPr>
            <p:cNvPr id="8201" name="TextBox 6"/>
            <p:cNvSpPr txBox="1">
              <a:spLocks noChangeArrowheads="1"/>
            </p:cNvSpPr>
            <p:nvPr/>
          </p:nvSpPr>
          <p:spPr bwMode="auto">
            <a:xfrm>
              <a:off x="1164567" y="4885051"/>
              <a:ext cx="3597214" cy="369332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GB" b="1">
                  <a:latin typeface="Calibri" charset="0"/>
                </a:rPr>
                <a:t>Salford Crescent Train Station</a:t>
              </a:r>
            </a:p>
          </p:txBody>
        </p:sp>
      </p:grpSp>
      <p:sp>
        <p:nvSpPr>
          <p:cNvPr id="8195" name="Title 3"/>
          <p:cNvSpPr txBox="1">
            <a:spLocks/>
          </p:cNvSpPr>
          <p:nvPr/>
        </p:nvSpPr>
        <p:spPr bwMode="auto">
          <a:xfrm>
            <a:off x="508090" y="1355728"/>
            <a:ext cx="6078537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>
                <a:solidFill>
                  <a:srgbClr val="C60C30"/>
                </a:solidFill>
                <a:latin typeface="Arial Bold" charset="0"/>
                <a:cs typeface="Arial Bold" charset="0"/>
              </a:rPr>
              <a:t>The Main Campus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 descr="http://www.mathscope.salford.ac.uk/mathscope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0484" t="4645" r="1363" b="4645"/>
          <a:stretch>
            <a:fillRect/>
          </a:stretch>
        </p:blipFill>
        <p:spPr bwMode="auto">
          <a:xfrm>
            <a:off x="263919" y="1538922"/>
            <a:ext cx="8880081" cy="51710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2667000" y="679450"/>
            <a:ext cx="57419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GB" sz="4000">
                <a:solidFill>
                  <a:srgbClr val="CC0000"/>
                </a:solidFill>
                <a:latin typeface="Arial Bold" charset="0"/>
                <a:cs typeface="Arial Bold" charset="0"/>
              </a:rPr>
              <a:t>Newton Building</a:t>
            </a:r>
            <a:endParaRPr lang="en-US" sz="4000">
              <a:solidFill>
                <a:srgbClr val="CC0000"/>
              </a:solidFill>
              <a:latin typeface="Arial Bold" charset="0"/>
              <a:cs typeface="Arial Bold" charset="0"/>
            </a:endParaRPr>
          </a:p>
        </p:txBody>
      </p:sp>
      <p:sp>
        <p:nvSpPr>
          <p:cNvPr id="9220" name="Rectangle 3"/>
          <p:cNvSpPr txBox="1">
            <a:spLocks noChangeArrowheads="1"/>
          </p:cNvSpPr>
          <p:nvPr/>
        </p:nvSpPr>
        <p:spPr bwMode="auto">
          <a:xfrm>
            <a:off x="1058863" y="2120233"/>
            <a:ext cx="75644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65" tIns="40083" rIns="80165" bIns="40083"/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Clr>
                <a:srgbClr val="C60C30"/>
              </a:buClr>
              <a:buFont typeface="Arial" charset="0"/>
              <a:buChar char="●"/>
            </a:pPr>
            <a:r>
              <a:rPr lang="en-GB" sz="2400">
                <a:cs typeface="Arial" charset="0"/>
              </a:rPr>
              <a:t>Home of the School of Computing, Science</a:t>
            </a:r>
            <a:br>
              <a:rPr lang="en-GB" sz="2400">
                <a:cs typeface="Arial" charset="0"/>
              </a:rPr>
            </a:br>
            <a:r>
              <a:rPr lang="en-GB" sz="2400">
                <a:cs typeface="Arial" charset="0"/>
              </a:rPr>
              <a:t>&amp; Engineering</a:t>
            </a:r>
            <a:br>
              <a:rPr lang="en-GB" sz="2400">
                <a:cs typeface="Arial" charset="0"/>
              </a:rPr>
            </a:br>
            <a:endParaRPr lang="en-GB" sz="2400">
              <a:cs typeface="Arial" charset="0"/>
            </a:endParaRPr>
          </a:p>
          <a:p>
            <a:pPr eaLnBrk="1" hangingPunct="1">
              <a:buClr>
                <a:srgbClr val="C60C30"/>
              </a:buClr>
              <a:buFont typeface="Arial" charset="0"/>
              <a:buChar char="●"/>
            </a:pPr>
            <a:r>
              <a:rPr lang="en-GB" sz="2400">
                <a:cs typeface="Arial" charset="0"/>
              </a:rPr>
              <a:t>Location of the School Office – 1</a:t>
            </a:r>
            <a:r>
              <a:rPr lang="en-GB" sz="2400" baseline="30000">
                <a:cs typeface="Arial" charset="0"/>
              </a:rPr>
              <a:t>st</a:t>
            </a:r>
            <a:r>
              <a:rPr lang="en-GB" sz="2400">
                <a:cs typeface="Arial" charset="0"/>
              </a:rPr>
              <a:t> Floor, Room 132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543300" y="4503070"/>
            <a:ext cx="5080000" cy="1219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3500" dirty="0">
                <a:solidFill>
                  <a:srgbClr val="000000"/>
                </a:solidFill>
                <a:cs typeface="Arial" charset="0"/>
              </a:rPr>
              <a:t>Daniel Wadsworth</a:t>
            </a:r>
          </a:p>
          <a:p>
            <a:pPr>
              <a:spcBef>
                <a:spcPct val="20000"/>
              </a:spcBef>
              <a:defRPr/>
            </a:pPr>
            <a:r>
              <a:rPr lang="en-US" sz="2500" dirty="0">
                <a:solidFill>
                  <a:srgbClr val="000000"/>
                </a:solidFill>
                <a:cs typeface="Arial" charset="0"/>
              </a:rPr>
              <a:t>Programme Administrator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000" dirty="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000" dirty="0">
              <a:solidFill>
                <a:srgbClr val="000000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GB" sz="200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4326858"/>
            <a:ext cx="23463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 bwMode="auto">
          <a:xfrm>
            <a:off x="508090" y="1355728"/>
            <a:ext cx="6078537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Newton Building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http://www.mathscope.salford.ac.uk/mathscope.gif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0484" t="4645" r="1363" b="4645"/>
          <a:stretch>
            <a:fillRect/>
          </a:stretch>
        </p:blipFill>
        <p:spPr bwMode="auto">
          <a:xfrm>
            <a:off x="263919" y="1538922"/>
            <a:ext cx="8880081" cy="51710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819150" y="2274214"/>
            <a:ext cx="832485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Clr>
                <a:srgbClr val="C60C30"/>
              </a:buClr>
              <a:buFont typeface="Arial" charset="0"/>
              <a:buChar char="●"/>
              <a:tabLst>
                <a:tab pos="3406775" algn="l"/>
              </a:tabLst>
            </a:pPr>
            <a:r>
              <a:rPr lang="en-GB" sz="2800" dirty="0" smtClean="0">
                <a:latin typeface="Arial" charset="0"/>
                <a:cs typeface="Arial" charset="0"/>
              </a:rPr>
              <a:t>Finding your way – </a:t>
            </a:r>
            <a:r>
              <a:rPr lang="en-GB" sz="2400" dirty="0" smtClean="0">
                <a:latin typeface="Arial" charset="0"/>
                <a:cs typeface="Arial" charset="0"/>
              </a:rPr>
              <a:t>where should I be now? </a:t>
            </a:r>
            <a:br>
              <a:rPr lang="en-GB" sz="2400" dirty="0" smtClean="0">
                <a:latin typeface="Arial" charset="0"/>
                <a:cs typeface="Arial" charset="0"/>
              </a:rPr>
            </a:br>
            <a:r>
              <a:rPr lang="en-GB" sz="2400" dirty="0" smtClean="0">
                <a:latin typeface="Arial" charset="0"/>
                <a:cs typeface="Arial" charset="0"/>
              </a:rPr>
              <a:t>	where is the room?</a:t>
            </a:r>
          </a:p>
          <a:p>
            <a:pPr>
              <a:spcBef>
                <a:spcPct val="0"/>
              </a:spcBef>
              <a:buClr>
                <a:srgbClr val="C60C30"/>
              </a:buClr>
              <a:buFont typeface="Arial" charset="0"/>
              <a:buChar char="●"/>
              <a:tabLst>
                <a:tab pos="3406775" algn="l"/>
              </a:tabLst>
            </a:pPr>
            <a:r>
              <a:rPr lang="en-GB" sz="2800" dirty="0" smtClean="0">
                <a:latin typeface="Arial" charset="0"/>
                <a:cs typeface="Arial" charset="0"/>
              </a:rPr>
              <a:t>Finding a lecturer – </a:t>
            </a:r>
            <a:r>
              <a:rPr lang="en-GB" sz="2400" dirty="0" smtClean="0">
                <a:latin typeface="Arial" charset="0"/>
                <a:cs typeface="Arial" charset="0"/>
              </a:rPr>
              <a:t>location &amp; contact information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C60C30"/>
              </a:buClr>
              <a:buFont typeface="Arial" charset="0"/>
              <a:buChar char="●"/>
              <a:tabLst>
                <a:tab pos="3406775" algn="l"/>
              </a:tabLst>
            </a:pPr>
            <a:r>
              <a:rPr lang="en-GB" sz="2800" dirty="0" smtClean="0">
                <a:latin typeface="Arial" charset="0"/>
                <a:cs typeface="Arial" charset="0"/>
              </a:rPr>
              <a:t>Non-electronic submission of coursework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C60C30"/>
              </a:buClr>
              <a:buFont typeface="Arial" charset="0"/>
              <a:buChar char="●"/>
              <a:tabLst>
                <a:tab pos="3406775" algn="l"/>
              </a:tabLst>
            </a:pPr>
            <a:r>
              <a:rPr lang="en-GB" sz="2800" dirty="0" smtClean="0">
                <a:latin typeface="Arial" charset="0"/>
                <a:cs typeface="Arial" charset="0"/>
              </a:rPr>
              <a:t>Late registration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C60C30"/>
              </a:buClr>
              <a:buFont typeface="Arial" charset="0"/>
              <a:buChar char="●"/>
              <a:tabLst>
                <a:tab pos="3406775" algn="l"/>
              </a:tabLst>
            </a:pPr>
            <a:r>
              <a:rPr lang="en-GB" sz="2800" dirty="0" smtClean="0">
                <a:latin typeface="Arial" charset="0"/>
                <a:cs typeface="Arial" charset="0"/>
              </a:rPr>
              <a:t>Records enquiries – </a:t>
            </a:r>
            <a:r>
              <a:rPr lang="en-GB" sz="2400" dirty="0" smtClean="0">
                <a:latin typeface="Arial" charset="0"/>
                <a:cs typeface="Arial" charset="0"/>
              </a:rPr>
              <a:t>results, module registration, 		etc.</a:t>
            </a:r>
          </a:p>
          <a:p>
            <a:pPr>
              <a:spcBef>
                <a:spcPct val="0"/>
              </a:spcBef>
              <a:buClr>
                <a:srgbClr val="C60C30"/>
              </a:buClr>
              <a:buFont typeface="Arial" charset="0"/>
              <a:buChar char="●"/>
              <a:tabLst>
                <a:tab pos="3406775" algn="l"/>
              </a:tabLst>
            </a:pPr>
            <a:r>
              <a:rPr lang="en-GB" sz="2800" dirty="0" smtClean="0">
                <a:latin typeface="Arial" charset="0"/>
                <a:cs typeface="Arial" charset="0"/>
              </a:rPr>
              <a:t>UKBA attendance forms – </a:t>
            </a:r>
            <a:r>
              <a:rPr lang="en-GB" sz="2400" dirty="0" smtClean="0">
                <a:latin typeface="Arial" charset="0"/>
                <a:cs typeface="Arial" charset="0"/>
              </a:rPr>
              <a:t>box outside the office</a:t>
            </a: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508090" y="1355728"/>
            <a:ext cx="6078537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3500" dirty="0" smtClean="0">
                <a:solidFill>
                  <a:srgbClr val="C60C30"/>
                </a:solidFill>
                <a:latin typeface="Arial Bold" charset="0"/>
                <a:cs typeface="Arial Bold" charset="0"/>
              </a:rPr>
              <a:t>School Office Services</a:t>
            </a:r>
            <a:endParaRPr lang="en-GB" sz="3500" dirty="0">
              <a:solidFill>
                <a:srgbClr val="C60C30"/>
              </a:solidFill>
              <a:latin typeface="Arial Bold" charset="0"/>
              <a:cs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5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1040</Words>
  <Application>Microsoft Office PowerPoint</Application>
  <PresentationFormat>On-screen Show (4:3)</PresentationFormat>
  <Paragraphs>160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Welcome To the University of Salford</vt:lpstr>
      <vt:lpstr>Computing, Science &amp; Engineering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 Personal Tutors</vt:lpstr>
      <vt:lpstr>Safety Legislation</vt:lpstr>
      <vt:lpstr>Basic Safety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Design Monkey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Aaron Groves</dc:creator>
  <cp:lastModifiedBy>IT Services</cp:lastModifiedBy>
  <cp:revision>10</cp:revision>
  <dcterms:created xsi:type="dcterms:W3CDTF">2014-08-07T12:17:26Z</dcterms:created>
  <dcterms:modified xsi:type="dcterms:W3CDTF">2014-09-08T14:54:08Z</dcterms:modified>
</cp:coreProperties>
</file>